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3" r:id="rId7"/>
    <p:sldId id="264" r:id="rId8"/>
    <p:sldId id="274" r:id="rId9"/>
    <p:sldId id="263" r:id="rId10"/>
    <p:sldId id="265" r:id="rId11"/>
    <p:sldId id="266" r:id="rId12"/>
    <p:sldId id="275" r:id="rId13"/>
    <p:sldId id="267" r:id="rId14"/>
    <p:sldId id="268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Tmon몬소리OTF Black" panose="02000A03000000000000" pitchFamily="50" charset="-127"/>
      <p:bold r:id="rId23"/>
    </p:embeddedFont>
    <p:embeddedFont>
      <p:font typeface="나눔스퀘어OTF" panose="020B0600000101010101" pitchFamily="34" charset="-127"/>
      <p:regular r:id="rId24"/>
    </p:embeddedFont>
    <p:embeddedFont>
      <p:font typeface="나눔스퀘어OTF Bold" panose="020B0600000101010101" pitchFamily="34" charset="-127"/>
      <p:bold r:id="rId25"/>
    </p:embeddedFont>
    <p:embeddedFont>
      <p:font typeface="나눔스퀘어OTF ExtraBold" panose="020B0600000101010101" pitchFamily="34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승주" initials="양" lastIdx="1" clrIdx="0">
    <p:extLst>
      <p:ext uri="{19B8F6BF-5375-455C-9EA6-DF929625EA0E}">
        <p15:presenceInfo xmlns:p15="http://schemas.microsoft.com/office/powerpoint/2012/main" userId="S::hwahubi@sju.ac.kr::6229bf22-2441-46e0-b0dd-36f1dab46e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3D1D0"/>
    <a:srgbClr val="B7B7B7"/>
    <a:srgbClr val="A6A6A6"/>
    <a:srgbClr val="161515"/>
    <a:srgbClr val="D8D7D6"/>
    <a:srgbClr val="E5E4E3"/>
    <a:srgbClr val="848484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D3CFB-D075-4335-87E7-55AF8594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810ADE-307A-472C-8EBF-290EE2441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77A61-C915-4A8E-8C72-134A822E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EE1DC-4E5C-48C0-A7CF-CB99EE6E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5783B-78C1-4372-AC8C-08E2F5AF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3511D-7150-4B9D-A99C-1C14373A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82DAC-920B-49A8-BC03-BFEE46637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6340B-8E5D-47D5-B4AA-B375EF43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A5526-A7EE-4CF9-ADF2-8E18D7EA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F3AAF-027C-43E2-AEF6-26481668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9EFC60-2C81-45E2-9E99-A4A7F668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90FC-D8F1-445C-B3A0-46F2C9266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03DBA-A100-485D-AE64-D7D7179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3983F-6F62-4E10-B9A3-0986C7C6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7F10-8794-4E95-B609-B82E27A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A90EE-22F1-473D-9AD4-1498674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5EFD7-1205-45B5-B6D7-091DA5AA6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BC2C1-4C7E-41C4-B1A5-1E3E50B2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86B49-6B12-48D1-92DA-63EA347B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844D1-4E59-4517-85FF-E832D64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E7526-CAAC-4928-B6B3-E94D8EF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DD2B1-63AB-45B0-8DE8-FAAD4C60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5834A-5E4F-41DC-8AD4-8D845898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AC63F-9E89-4705-B762-0EC82AD8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800D4-7A90-4B96-86FA-50448069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62F14-C6C1-4DF6-841B-9DBECEA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0B0FC-D171-4D52-B85D-CFE747DDE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8BF11-C653-4624-8A20-C1503A0A4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E6752-8216-40E9-B797-A97020AD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1C336-CC2F-44B6-84A0-8C65A55C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7B0A2-6481-4C0C-B2B3-825F16E7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0DAF-8897-4723-905D-37E1AADA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0AA2C-657D-4E6E-ABF6-88DB19391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5AD36C-63C5-4F7B-A338-3FC63221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EBEEC3-0B05-48F2-BF79-CE4C0CC4D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920336-872A-4E5D-8A41-17E3AD389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52AFD-B6B2-499E-BF81-E185C15C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1EC9C3-16B6-4E06-BAEB-F0E0F97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81C8B-8CC0-4E6A-8183-D0E2FE28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02B63-FFA0-484B-ABA2-2BF55008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F180D0-D84A-4B5D-970F-C4BBE70A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88A6F6-9493-4531-8E12-80DC47A4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15ADA-313B-4DFD-A103-C012E8F6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DC75D7-5AD1-4775-B284-C9BD402E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EDA4B-AAA5-4327-8CAC-661F2CB4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E17DCC-8D86-4BC6-9B63-6210908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8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F7A4-29D7-4511-9758-5672330C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113A0-572D-42A0-A982-8896ECB2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9867E-B5F1-4C95-8265-8052071F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E078A-D5C8-402B-8822-04F0E1DF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F391A-9BDE-4F98-A737-D4285BCA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B00D9-F1AB-4674-90D3-CC1EC0F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597FF-41AE-4895-AD8B-76AE4749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B75374-0181-4BEC-AD63-265F022B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23573-C159-4DD4-BCD9-F5EDBB39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5F99C-44F3-44CC-9CB9-0CAD2ABB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75100-A61A-4249-BCC1-11C6E44A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3862D-E01F-430B-B72E-A4322B4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F69A79-549B-42DE-B38B-090E1A8D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EBD4B-5C7C-4E3C-A119-49A5E37DD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B82-9DAE-4872-AA0A-D2872CF58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91A2-662B-41A4-95FE-C65B3BF0C95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CDD0-844A-4BC9-880C-824FBC91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C28CE-0FFC-4B8A-8A44-853E89584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D1A1-3485-410F-9F70-7BE4F8B9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F2EC6-711E-4DBE-B18B-B1F28E71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8D9A04-C629-4E89-A1B7-43D95524C70D}"/>
              </a:ext>
            </a:extLst>
          </p:cNvPr>
          <p:cNvSpPr/>
          <p:nvPr/>
        </p:nvSpPr>
        <p:spPr>
          <a:xfrm>
            <a:off x="0" y="4038160"/>
            <a:ext cx="12192000" cy="2063029"/>
          </a:xfrm>
          <a:prstGeom prst="rect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4CE1-9C4C-4DE5-8022-BC4E2E524594}"/>
              </a:ext>
            </a:extLst>
          </p:cNvPr>
          <p:cNvSpPr txBox="1"/>
          <p:nvPr/>
        </p:nvSpPr>
        <p:spPr>
          <a:xfrm>
            <a:off x="3087756" y="1479981"/>
            <a:ext cx="67308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00" dirty="0">
                <a:solidFill>
                  <a:srgbClr val="161515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언어 습관 추출</a:t>
            </a:r>
            <a:endParaRPr lang="en-US" sz="7600" dirty="0">
              <a:solidFill>
                <a:srgbClr val="161515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82B34-B5E4-4AB1-9136-D2B448C00149}"/>
              </a:ext>
            </a:extLst>
          </p:cNvPr>
          <p:cNvSpPr txBox="1"/>
          <p:nvPr/>
        </p:nvSpPr>
        <p:spPr>
          <a:xfrm>
            <a:off x="3574773" y="2728656"/>
            <a:ext cx="5719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희소행렬 처리를 통한 연산속도 증가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46076C-9A42-4424-9DAF-A2B276823211}"/>
              </a:ext>
            </a:extLst>
          </p:cNvPr>
          <p:cNvGrpSpPr/>
          <p:nvPr/>
        </p:nvGrpSpPr>
        <p:grpSpPr>
          <a:xfrm>
            <a:off x="4518669" y="679989"/>
            <a:ext cx="3154661" cy="553374"/>
            <a:chOff x="4518670" y="679989"/>
            <a:chExt cx="3154661" cy="5533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40517A-77CD-4B09-B4A6-9A9F8D501429}"/>
                </a:ext>
              </a:extLst>
            </p:cNvPr>
            <p:cNvSpPr/>
            <p:nvPr/>
          </p:nvSpPr>
          <p:spPr>
            <a:xfrm>
              <a:off x="4518670" y="679989"/>
              <a:ext cx="3154661" cy="553374"/>
            </a:xfrm>
            <a:prstGeom prst="roundRect">
              <a:avLst/>
            </a:prstGeom>
            <a:solidFill>
              <a:srgbClr val="16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CD19A8-02A1-4B43-8F02-1B44B6117D85}"/>
                </a:ext>
              </a:extLst>
            </p:cNvPr>
            <p:cNvSpPr txBox="1"/>
            <p:nvPr/>
          </p:nvSpPr>
          <p:spPr>
            <a:xfrm>
              <a:off x="4661349" y="703955"/>
              <a:ext cx="2869301" cy="50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세종대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캡스톤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디자인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 </a:t>
              </a:r>
              <a:endParaRPr 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ABC5DF27-CDAA-441B-B009-793F515F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8BE6D7-4E9D-4FCF-8C70-F9FAAB50530F}"/>
              </a:ext>
            </a:extLst>
          </p:cNvPr>
          <p:cNvGrpSpPr/>
          <p:nvPr/>
        </p:nvGrpSpPr>
        <p:grpSpPr>
          <a:xfrm>
            <a:off x="4531693" y="4372570"/>
            <a:ext cx="3128614" cy="997154"/>
            <a:chOff x="4531693" y="4372570"/>
            <a:chExt cx="3128614" cy="9971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04331C3-5F69-445D-B61E-A34BB77C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4893601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18C0A7-D5FB-447B-849A-4D08BEBFD03D}"/>
                </a:ext>
              </a:extLst>
            </p:cNvPr>
            <p:cNvSpPr txBox="1"/>
            <p:nvPr/>
          </p:nvSpPr>
          <p:spPr>
            <a:xfrm>
              <a:off x="4531693" y="4949160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GIthub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453A61-D1FA-4768-89FC-A1C42462CDFC}"/>
                </a:ext>
              </a:extLst>
            </p:cNvPr>
            <p:cNvSpPr txBox="1"/>
            <p:nvPr/>
          </p:nvSpPr>
          <p:spPr>
            <a:xfrm>
              <a:off x="4531693" y="4372570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협업툴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F350FF-CE76-4BAD-A08F-A3586197BBE5}"/>
              </a:ext>
            </a:extLst>
          </p:cNvPr>
          <p:cNvGrpSpPr/>
          <p:nvPr/>
        </p:nvGrpSpPr>
        <p:grpSpPr>
          <a:xfrm>
            <a:off x="4531693" y="1407339"/>
            <a:ext cx="3128614" cy="996960"/>
            <a:chOff x="4531693" y="1407339"/>
            <a:chExt cx="3128614" cy="9969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9252F7-9AF9-449D-A8BE-7EE8A7B5EB0D}"/>
                </a:ext>
              </a:extLst>
            </p:cNvPr>
            <p:cNvSpPr txBox="1"/>
            <p:nvPr/>
          </p:nvSpPr>
          <p:spPr>
            <a:xfrm>
              <a:off x="4531693" y="1990275"/>
              <a:ext cx="2913462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Python, C, JavaScript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81C9D00-3F92-4243-AC8E-91D41068359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1934716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FCADF9-843F-4646-8FA7-1AEDF381CE69}"/>
                </a:ext>
              </a:extLst>
            </p:cNvPr>
            <p:cNvSpPr txBox="1"/>
            <p:nvPr/>
          </p:nvSpPr>
          <p:spPr>
            <a:xfrm>
              <a:off x="4531693" y="140733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언어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EB4EC0-58D1-4153-9F13-4A224153E36B}"/>
              </a:ext>
            </a:extLst>
          </p:cNvPr>
          <p:cNvGrpSpPr/>
          <p:nvPr/>
        </p:nvGrpSpPr>
        <p:grpSpPr>
          <a:xfrm>
            <a:off x="8206038" y="1405167"/>
            <a:ext cx="3128614" cy="1019944"/>
            <a:chOff x="8206038" y="1405167"/>
            <a:chExt cx="3128614" cy="10199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F34F-A03D-4E91-855F-A05B9205A827}"/>
                </a:ext>
              </a:extLst>
            </p:cNvPr>
            <p:cNvSpPr txBox="1"/>
            <p:nvPr/>
          </p:nvSpPr>
          <p:spPr>
            <a:xfrm>
              <a:off x="8206038" y="1405167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플랫폼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DF5EDA3-A7FE-44D0-B2CC-15B784B2DDC4}"/>
                </a:ext>
              </a:extLst>
            </p:cNvPr>
            <p:cNvCxnSpPr>
              <a:cxnSpLocks/>
            </p:cNvCxnSpPr>
            <p:nvPr/>
          </p:nvCxnSpPr>
          <p:spPr>
            <a:xfrm>
              <a:off x="8206038" y="1927324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A40B5-BA37-4A16-9782-471C2827499C}"/>
                </a:ext>
              </a:extLst>
            </p:cNvPr>
            <p:cNvSpPr txBox="1"/>
            <p:nvPr/>
          </p:nvSpPr>
          <p:spPr>
            <a:xfrm>
              <a:off x="8206038" y="2011087"/>
              <a:ext cx="2913462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Anaconda, Kaggle, Node.js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698EF6-C95E-4DCB-B111-0FE630FC5593}"/>
              </a:ext>
            </a:extLst>
          </p:cNvPr>
          <p:cNvGrpSpPr/>
          <p:nvPr/>
        </p:nvGrpSpPr>
        <p:grpSpPr>
          <a:xfrm>
            <a:off x="4531693" y="2768429"/>
            <a:ext cx="3128614" cy="997154"/>
            <a:chOff x="4531693" y="2768429"/>
            <a:chExt cx="3128614" cy="997154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2142A0F-491C-4F83-9970-FEFD3FF7C8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1693" y="3289460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55C5EF-0F4B-464C-AA82-AB962EC72D27}"/>
                </a:ext>
              </a:extLst>
            </p:cNvPr>
            <p:cNvSpPr txBox="1"/>
            <p:nvPr/>
          </p:nvSpPr>
          <p:spPr>
            <a:xfrm>
              <a:off x="4531693" y="3345019"/>
              <a:ext cx="291346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Flask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A1B880-A8BB-4385-93AD-D3FE1E28FA50}"/>
                </a:ext>
              </a:extLst>
            </p:cNvPr>
            <p:cNvSpPr txBox="1"/>
            <p:nvPr/>
          </p:nvSpPr>
          <p:spPr>
            <a:xfrm>
              <a:off x="4531693" y="276842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02.</a:t>
              </a:r>
              <a:r>
                <a:rPr lang="ko-KR" altLang="en-US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4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프레임워크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9BD7-5285-4C46-A46C-EA413D0EA3CA}"/>
              </a:ext>
            </a:extLst>
          </p:cNvPr>
          <p:cNvGrpSpPr/>
          <p:nvPr/>
        </p:nvGrpSpPr>
        <p:grpSpPr>
          <a:xfrm>
            <a:off x="8206038" y="2784639"/>
            <a:ext cx="3128614" cy="1389276"/>
            <a:chOff x="8206038" y="2784639"/>
            <a:chExt cx="3128614" cy="1389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9C29FB-ACBA-4B74-8CE1-544773733A8F}"/>
                </a:ext>
              </a:extLst>
            </p:cNvPr>
            <p:cNvSpPr txBox="1"/>
            <p:nvPr/>
          </p:nvSpPr>
          <p:spPr>
            <a:xfrm>
              <a:off x="8206038" y="2784639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라이브러리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AD3837C-0978-4682-B076-6836F1F59346}"/>
                </a:ext>
              </a:extLst>
            </p:cNvPr>
            <p:cNvCxnSpPr>
              <a:cxnSpLocks/>
            </p:cNvCxnSpPr>
            <p:nvPr/>
          </p:nvCxnSpPr>
          <p:spPr>
            <a:xfrm>
              <a:off x="8206038" y="3306796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C16B74-7F3C-4944-9B9D-49F43F650B8B}"/>
                </a:ext>
              </a:extLst>
            </p:cNvPr>
            <p:cNvSpPr txBox="1"/>
            <p:nvPr/>
          </p:nvSpPr>
          <p:spPr>
            <a:xfrm>
              <a:off x="8206038" y="3390559"/>
              <a:ext cx="2913462" cy="783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React.js, 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Pytorch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Scikit learn, TensorFlow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81EB17-A44C-4D5E-A065-2056182280B9}"/>
              </a:ext>
            </a:extLst>
          </p:cNvPr>
          <p:cNvGrpSpPr/>
          <p:nvPr/>
        </p:nvGrpSpPr>
        <p:grpSpPr>
          <a:xfrm>
            <a:off x="8206038" y="4362924"/>
            <a:ext cx="3128614" cy="1389276"/>
            <a:chOff x="8036786" y="4365060"/>
            <a:chExt cx="3128614" cy="13892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30C053-0646-48EE-8406-BCA4AA64658E}"/>
                </a:ext>
              </a:extLst>
            </p:cNvPr>
            <p:cNvSpPr txBox="1"/>
            <p:nvPr/>
          </p:nvSpPr>
          <p:spPr>
            <a:xfrm>
              <a:off x="8036786" y="4365060"/>
              <a:ext cx="30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IDE</a:t>
              </a:r>
              <a:endPara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B9F163-E12C-4452-B1C1-FC911A026264}"/>
                </a:ext>
              </a:extLst>
            </p:cNvPr>
            <p:cNvCxnSpPr>
              <a:cxnSpLocks/>
            </p:cNvCxnSpPr>
            <p:nvPr/>
          </p:nvCxnSpPr>
          <p:spPr>
            <a:xfrm>
              <a:off x="8036786" y="4887217"/>
              <a:ext cx="31286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20D104-3ECD-4FAD-8382-FFEB04F00071}"/>
                </a:ext>
              </a:extLst>
            </p:cNvPr>
            <p:cNvSpPr txBox="1"/>
            <p:nvPr/>
          </p:nvSpPr>
          <p:spPr>
            <a:xfrm>
              <a:off x="8036786" y="4970980"/>
              <a:ext cx="2913462" cy="783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Pycharm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en-US" altLang="ko-KR" sz="1600" dirty="0" err="1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Jupyter</a:t>
              </a: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Notebook, Visual Studio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1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 지능 분야 동향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40E17-28CD-4AC0-BAAF-C580179C1116}"/>
              </a:ext>
            </a:extLst>
          </p:cNvPr>
          <p:cNvSpPr txBox="1"/>
          <p:nvPr/>
        </p:nvSpPr>
        <p:spPr>
          <a:xfrm>
            <a:off x="6661426" y="2857499"/>
            <a:ext cx="6108700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인공지능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꾸준히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추세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 지능 소프트웨어 시장 확대 전망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처리비용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적게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  <a:r>
              <a:rPr 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빠르게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AB4FB3-B8C0-4053-92E1-7A136E4D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" y="2322231"/>
            <a:ext cx="5586960" cy="319722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B59E05-52BD-4069-8E63-51E4314B8CA3}"/>
              </a:ext>
            </a:extLst>
          </p:cNvPr>
          <p:cNvCxnSpPr>
            <a:cxnSpLocks/>
          </p:cNvCxnSpPr>
          <p:nvPr/>
        </p:nvCxnSpPr>
        <p:spPr>
          <a:xfrm>
            <a:off x="6661426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15F787-1A8D-4658-B1A5-760AC2902067}"/>
              </a:ext>
            </a:extLst>
          </p:cNvPr>
          <p:cNvSpPr txBox="1"/>
          <p:nvPr/>
        </p:nvSpPr>
        <p:spPr>
          <a:xfrm>
            <a:off x="1106014" y="558353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산업혁명 관련 기술 출원통계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특허청 제공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2020-09-17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87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 사이트 비교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40E17-28CD-4AC0-BAAF-C580179C1116}"/>
              </a:ext>
            </a:extLst>
          </p:cNvPr>
          <p:cNvSpPr txBox="1"/>
          <p:nvPr/>
        </p:nvSpPr>
        <p:spPr>
          <a:xfrm>
            <a:off x="6908800" y="2857499"/>
            <a:ext cx="6108700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감정 분석에 초점이 맞춰져 있음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문장을 직접 복사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붙여넣기 해야함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가능한 텍스트 길이가 제한 됨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B59E05-52BD-4069-8E63-51E4314B8CA3}"/>
              </a:ext>
            </a:extLst>
          </p:cNvPr>
          <p:cNvCxnSpPr>
            <a:cxnSpLocks/>
          </p:cNvCxnSpPr>
          <p:nvPr/>
        </p:nvCxnSpPr>
        <p:spPr>
          <a:xfrm>
            <a:off x="6908800" y="2857500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15F787-1A8D-4658-B1A5-760AC2902067}"/>
              </a:ext>
            </a:extLst>
          </p:cNvPr>
          <p:cNvSpPr txBox="1"/>
          <p:nvPr/>
        </p:nvSpPr>
        <p:spPr>
          <a:xfrm>
            <a:off x="672547" y="5583533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DeepMoji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감정 분석 결과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52B0EF4-3CF4-4F29-8312-1CEBE3DB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1"/>
          <a:stretch/>
        </p:blipFill>
        <p:spPr>
          <a:xfrm>
            <a:off x="672547" y="2389490"/>
            <a:ext cx="5590030" cy="30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119532-71EC-43C3-9EF4-69D030478C42}"/>
              </a:ext>
            </a:extLst>
          </p:cNvPr>
          <p:cNvSpPr/>
          <p:nvPr/>
        </p:nvSpPr>
        <p:spPr>
          <a:xfrm>
            <a:off x="10199819" y="983508"/>
            <a:ext cx="1992181" cy="51664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62446-5EAF-43F3-8526-423F0860ADC1}"/>
              </a:ext>
            </a:extLst>
          </p:cNvPr>
          <p:cNvSpPr/>
          <p:nvPr/>
        </p:nvSpPr>
        <p:spPr>
          <a:xfrm>
            <a:off x="8213069" y="1295406"/>
            <a:ext cx="1992181" cy="4879242"/>
          </a:xfrm>
          <a:prstGeom prst="rect">
            <a:avLst/>
          </a:prstGeom>
          <a:solidFill>
            <a:srgbClr val="E5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8D3CF-EC30-4C04-9280-CD8304BA416C}"/>
              </a:ext>
            </a:extLst>
          </p:cNvPr>
          <p:cNvSpPr/>
          <p:nvPr/>
        </p:nvSpPr>
        <p:spPr>
          <a:xfrm>
            <a:off x="6241010" y="1843972"/>
            <a:ext cx="1992181" cy="4305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및 시장성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57701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970529" y="2483533"/>
            <a:ext cx="512547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선거철 다가옴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 있는 정치인들의 평소 단어 사용에 대해 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알아보고 판단할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982554" y="1804603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활용할지에 대해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A3BE71-9351-404A-9017-BA0777217126}"/>
              </a:ext>
            </a:extLst>
          </p:cNvPr>
          <p:cNvCxnSpPr/>
          <p:nvPr/>
        </p:nvCxnSpPr>
        <p:spPr>
          <a:xfrm>
            <a:off x="1088571" y="2386971"/>
            <a:ext cx="43978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F423A7-F3D8-4E96-83A6-67C7307BBDB1}"/>
              </a:ext>
            </a:extLst>
          </p:cNvPr>
          <p:cNvSpPr txBox="1"/>
          <p:nvPr/>
        </p:nvSpPr>
        <p:spPr>
          <a:xfrm>
            <a:off x="970529" y="3979142"/>
            <a:ext cx="512547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관심있는 아이돌의 언어 습관 알 수 있음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 descr="사람, 남자, 의류, 정장이(가) 표시된 사진&#10;&#10;자동 생성된 설명">
            <a:extLst>
              <a:ext uri="{FF2B5EF4-FFF2-40B4-BE49-F238E27FC236}">
                <a16:creationId xmlns:a16="http://schemas.microsoft.com/office/drawing/2014/main" id="{90E4FF32-288B-4B26-ADD7-1EAECB87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93" y="2104448"/>
            <a:ext cx="5055540" cy="264910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D0D679-4141-4BC6-8149-4E949767B6DE}"/>
              </a:ext>
            </a:extLst>
          </p:cNvPr>
          <p:cNvCxnSpPr/>
          <p:nvPr/>
        </p:nvCxnSpPr>
        <p:spPr>
          <a:xfrm>
            <a:off x="1088570" y="3875497"/>
            <a:ext cx="4397829" cy="0"/>
          </a:xfrm>
          <a:prstGeom prst="line">
            <a:avLst/>
          </a:prstGeom>
          <a:ln w="9525" cap="flat" cmpd="sng" algn="ctr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5047" y="2743211"/>
            <a:ext cx="12191997" cy="2455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046AFB-12BE-4332-83AC-F9E44548904C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50736B-A913-4BEB-B66B-2C96F8285957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A42D01-172F-4665-B3E1-9DE1CA72077C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DF1A4D-026A-4FBC-9AE6-3AC45506D5D0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017938-25EE-4FC3-B184-E96A09F58015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7FDB6-ADBC-403A-BCF5-E551EDBF0FCB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672AC-0F3B-4B55-AFE2-2DD3322CFC98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E29FBF-CB58-403D-89A8-554750FAB03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C0E617-B33E-4004-845C-E65E7EA41FCA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B0208-193E-4C71-BF6B-29855197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6" y="1501621"/>
            <a:ext cx="9329368" cy="4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0" y="1990185"/>
            <a:ext cx="12191999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일정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</a:t>
            </a:r>
            <a:r>
              <a:rPr 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600" b="1" dirty="0" err="1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BC1F27-D967-4DF0-AA66-72A646470411}"/>
              </a:ext>
            </a:extLst>
          </p:cNvPr>
          <p:cNvGrpSpPr/>
          <p:nvPr/>
        </p:nvGrpSpPr>
        <p:grpSpPr>
          <a:xfrm>
            <a:off x="433315" y="2159077"/>
            <a:ext cx="3156630" cy="2555591"/>
            <a:chOff x="433315" y="2159077"/>
            <a:chExt cx="3156630" cy="255559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9252F7-9AF9-449D-A8BE-7EE8A7B5EB0D}"/>
                </a:ext>
              </a:extLst>
            </p:cNvPr>
            <p:cNvSpPr txBox="1"/>
            <p:nvPr/>
          </p:nvSpPr>
          <p:spPr>
            <a:xfrm>
              <a:off x="433315" y="2823316"/>
              <a:ext cx="3156630" cy="1891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PM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및 문서 작성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데이터 수집 및 </a:t>
              </a:r>
              <a:r>
                <a:rPr lang="ko-KR" altLang="en-US" sz="16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전처리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기법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적용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검증 및 통계제출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93F34F-A03D-4E91-855F-A05B9205A827}"/>
                </a:ext>
              </a:extLst>
            </p:cNvPr>
            <p:cNvSpPr txBox="1"/>
            <p:nvPr/>
          </p:nvSpPr>
          <p:spPr>
            <a:xfrm>
              <a:off x="1239014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수민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B10420-A555-4B60-9FD1-58133D8A2BCC}"/>
              </a:ext>
            </a:extLst>
          </p:cNvPr>
          <p:cNvGrpSpPr/>
          <p:nvPr/>
        </p:nvGrpSpPr>
        <p:grpSpPr>
          <a:xfrm>
            <a:off x="3471518" y="2159077"/>
            <a:ext cx="2689849" cy="2555588"/>
            <a:chOff x="3372633" y="2159077"/>
            <a:chExt cx="2689849" cy="25555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C3247E-1A11-4E30-BEE0-DDF32B4596FC}"/>
                </a:ext>
              </a:extLst>
            </p:cNvPr>
            <p:cNvSpPr txBox="1"/>
            <p:nvPr/>
          </p:nvSpPr>
          <p:spPr>
            <a:xfrm>
              <a:off x="3372633" y="2823313"/>
              <a:ext cx="2689849" cy="1891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회의록 작성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데이터 수집 및 </a:t>
              </a:r>
              <a:r>
                <a:rPr lang="ko-KR" altLang="en-US" sz="16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전처리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기법 적용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학습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B3CF43-6F83-4641-8B68-AC7F21CB628F}"/>
                </a:ext>
              </a:extLst>
            </p:cNvPr>
            <p:cNvSpPr txBox="1"/>
            <p:nvPr/>
          </p:nvSpPr>
          <p:spPr>
            <a:xfrm>
              <a:off x="3901414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ko-KR" altLang="en-US" sz="2400" b="1" kern="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주희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986AF8-3F61-4395-8699-E3AD08750A53}"/>
              </a:ext>
            </a:extLst>
          </p:cNvPr>
          <p:cNvGrpSpPr/>
          <p:nvPr/>
        </p:nvGrpSpPr>
        <p:grpSpPr>
          <a:xfrm>
            <a:off x="9058012" y="2159077"/>
            <a:ext cx="2639239" cy="2186259"/>
            <a:chOff x="8568707" y="2159077"/>
            <a:chExt cx="2639239" cy="21862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DD14C-D7EF-4500-88E3-962D10C5D777}"/>
                </a:ext>
              </a:extLst>
            </p:cNvPr>
            <p:cNvSpPr txBox="1"/>
            <p:nvPr/>
          </p:nvSpPr>
          <p:spPr>
            <a:xfrm>
              <a:off x="8568707" y="2823316"/>
              <a:ext cx="2639239" cy="15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PPT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제작 및 대본 작성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웹서버 설계 및 구축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웹 </a:t>
              </a: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UI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설계 및 구현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시각화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11053D-B1EB-4CFD-BB32-8746D7A40D18}"/>
                </a:ext>
              </a:extLst>
            </p:cNvPr>
            <p:cNvSpPr txBox="1"/>
            <p:nvPr/>
          </p:nvSpPr>
          <p:spPr>
            <a:xfrm>
              <a:off x="9006626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승주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2B7A5E-56C3-43F3-846B-6529A0E21E3D}"/>
              </a:ext>
            </a:extLst>
          </p:cNvPr>
          <p:cNvGrpSpPr/>
          <p:nvPr/>
        </p:nvGrpSpPr>
        <p:grpSpPr>
          <a:xfrm>
            <a:off x="6042940" y="2159077"/>
            <a:ext cx="3133500" cy="2186257"/>
            <a:chOff x="5748845" y="2159077"/>
            <a:chExt cx="3133500" cy="21862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E2A6B5-50BF-45E6-895B-F1398A974B3B}"/>
                </a:ext>
              </a:extLst>
            </p:cNvPr>
            <p:cNvSpPr txBox="1"/>
            <p:nvPr/>
          </p:nvSpPr>
          <p:spPr>
            <a:xfrm>
              <a:off x="5748845" y="2823314"/>
              <a:ext cx="3133500" cy="15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텍스트 분석 모델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NZB 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인덱싱 기법 적용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학습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모델 검증 및 통계제출</a:t>
              </a:r>
              <a:endPara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8BC3-5792-49F3-A46A-A11AC73EACAF}"/>
                </a:ext>
              </a:extLst>
            </p:cNvPr>
            <p:cNvSpPr txBox="1"/>
            <p:nvPr/>
          </p:nvSpPr>
          <p:spPr>
            <a:xfrm>
              <a:off x="6497400" y="2159077"/>
              <a:ext cx="1639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03.</a:t>
              </a:r>
              <a:r>
                <a:rPr lang="ko-KR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ko-KR" altLang="en-US" sz="2400" b="1" kern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아현</a:t>
              </a:r>
              <a:endParaRPr lang="en-US" sz="2400" b="1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endParaRPr>
            </a:p>
            <a:p>
              <a:endParaRPr 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04C51C-B020-4D15-BFC2-69852451FCBA}"/>
              </a:ext>
            </a:extLst>
          </p:cNvPr>
          <p:cNvSpPr txBox="1"/>
          <p:nvPr/>
        </p:nvSpPr>
        <p:spPr>
          <a:xfrm>
            <a:off x="7054742" y="1121752"/>
            <a:ext cx="1738530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1.문제인식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79EBD-4037-4CA2-BC26-4ADF983F3C9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C4140-184C-417B-BDC4-E20A338F4C6F}"/>
              </a:ext>
            </a:extLst>
          </p:cNvPr>
          <p:cNvSpPr txBox="1"/>
          <p:nvPr/>
        </p:nvSpPr>
        <p:spPr>
          <a:xfrm>
            <a:off x="332439" y="1230321"/>
            <a:ext cx="138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목차</a:t>
            </a:r>
            <a:endParaRPr lang="en-US" sz="48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5B225-8A9E-43D3-99D7-898021C6C221}"/>
              </a:ext>
            </a:extLst>
          </p:cNvPr>
          <p:cNvSpPr txBox="1"/>
          <p:nvPr/>
        </p:nvSpPr>
        <p:spPr>
          <a:xfrm>
            <a:off x="332439" y="475421"/>
            <a:ext cx="8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B2F4225-D10A-45D5-8B89-C2901A3A2CEC}"/>
              </a:ext>
            </a:extLst>
          </p:cNvPr>
          <p:cNvCxnSpPr>
            <a:cxnSpLocks/>
          </p:cNvCxnSpPr>
          <p:nvPr/>
        </p:nvCxnSpPr>
        <p:spPr>
          <a:xfrm>
            <a:off x="438516" y="1133490"/>
            <a:ext cx="575024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7529EC-3DD2-4E05-A80D-B2E2502A6AA6}"/>
              </a:ext>
            </a:extLst>
          </p:cNvPr>
          <p:cNvSpPr txBox="1"/>
          <p:nvPr/>
        </p:nvSpPr>
        <p:spPr>
          <a:xfrm>
            <a:off x="9024440" y="1121752"/>
            <a:ext cx="2329841" cy="17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활용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및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시장성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조사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활용성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B456B-40BF-4DBF-AF06-6058C9BF2500}"/>
              </a:ext>
            </a:extLst>
          </p:cNvPr>
          <p:cNvSpPr txBox="1"/>
          <p:nvPr/>
        </p:nvSpPr>
        <p:spPr>
          <a:xfrm>
            <a:off x="9024440" y="3440941"/>
            <a:ext cx="3349668" cy="17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향후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A9827-D638-49D7-AA08-79D47501B22D}"/>
              </a:ext>
            </a:extLst>
          </p:cNvPr>
          <p:cNvSpPr txBox="1"/>
          <p:nvPr/>
        </p:nvSpPr>
        <p:spPr>
          <a:xfrm>
            <a:off x="7054742" y="3440941"/>
            <a:ext cx="1969698" cy="2849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문제</a:t>
            </a:r>
            <a:r>
              <a:rPr 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sz="2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해결</a:t>
            </a:r>
            <a:endParaRPr 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구성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9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73A7A-9F2A-431F-86FF-7BC0248C1399}"/>
              </a:ext>
            </a:extLst>
          </p:cNvPr>
          <p:cNvSpPr/>
          <p:nvPr/>
        </p:nvSpPr>
        <p:spPr>
          <a:xfrm>
            <a:off x="732186" y="1617346"/>
            <a:ext cx="11459814" cy="1402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7E925F-1D5E-43A7-977B-CC341BB6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07459"/>
            <a:ext cx="6471039" cy="36436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동기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294A1F-051D-4223-95C6-14CC3F9EB5FE}"/>
              </a:ext>
            </a:extLst>
          </p:cNvPr>
          <p:cNvSpPr txBox="1"/>
          <p:nvPr/>
        </p:nvSpPr>
        <p:spPr>
          <a:xfrm>
            <a:off x="732186" y="1617346"/>
            <a:ext cx="7134159" cy="13228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유명인마다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언어습관</a:t>
            </a:r>
            <a:r>
              <a:rPr lang="en-US" altLang="ko-KR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</a:t>
            </a:r>
            <a:r>
              <a:rPr lang="ko-KR" altLang="en-US" sz="28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</a:t>
            </a:r>
            <a:r>
              <a:rPr lang="ko-KR" altLang="en-US" sz="28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들이 존재</a:t>
            </a:r>
            <a:endParaRPr lang="en-US" sz="28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B4A45-E359-4D57-A196-54C8CDB78352}"/>
              </a:ext>
            </a:extLst>
          </p:cNvPr>
          <p:cNvSpPr txBox="1"/>
          <p:nvPr/>
        </p:nvSpPr>
        <p:spPr>
          <a:xfrm>
            <a:off x="732186" y="3424747"/>
            <a:ext cx="7134159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'great' - 'many' - 'good' - 'big' - 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9061F-232D-4848-A0AC-D78A9B544995}"/>
              </a:ext>
            </a:extLst>
          </p:cNvPr>
          <p:cNvSpPr txBox="1"/>
          <p:nvPr/>
        </p:nvSpPr>
        <p:spPr>
          <a:xfrm>
            <a:off x="732186" y="4204668"/>
            <a:ext cx="90876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'kung flu' – ‘nasty’ – ‘terrible’ – ‘unattractive’ - ‘loser’ - ‘fat’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1728C74-30CC-49BA-A96A-7ACE42EE2632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F40384-AF16-4E47-8BAD-C2591425BC42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D8FDFDF-5080-46E7-80AF-1C5222AF340D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0B4E170-D75B-456A-B69F-632E73B5D07F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186159-099D-4CEA-AC43-816572C4D5A3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AD85DA-73C0-47F6-86A7-830EAA53F2BD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27A872-38C9-47EB-9A3C-B92FA31CFDBE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06E811F-7B7E-4E7B-8104-2ADBD8B7BE84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8699006-9160-4755-B13C-47F1946DAC1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4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73692-DD1D-424B-9242-6F7DF68B5565}"/>
              </a:ext>
            </a:extLst>
          </p:cNvPr>
          <p:cNvSpPr/>
          <p:nvPr/>
        </p:nvSpPr>
        <p:spPr>
          <a:xfrm>
            <a:off x="1685913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1685913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인식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목적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833612" y="4160423"/>
            <a:ext cx="3475688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모델의 </a:t>
            </a:r>
            <a:r>
              <a:rPr lang="ko-KR" alt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연산량은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줄이고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정확도는 높인다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0AE7C-7ED5-4499-BFB3-B18E7E913833}"/>
              </a:ext>
            </a:extLst>
          </p:cNvPr>
          <p:cNvSpPr txBox="1"/>
          <p:nvPr/>
        </p:nvSpPr>
        <p:spPr>
          <a:xfrm>
            <a:off x="1833612" y="1959992"/>
            <a:ext cx="347568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RNN,LSTM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이용해 모델링시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연산과정이 오래 걸림</a:t>
            </a:r>
            <a:endParaRPr 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3266314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20E2DF2-E5B6-4576-BC5A-65A6AD74234D}"/>
              </a:ext>
            </a:extLst>
          </p:cNvPr>
          <p:cNvSpPr/>
          <p:nvPr/>
        </p:nvSpPr>
        <p:spPr>
          <a:xfrm>
            <a:off x="3338384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1A9A84-8FD1-4B91-A960-6276952A91E7}"/>
              </a:ext>
            </a:extLst>
          </p:cNvPr>
          <p:cNvSpPr/>
          <p:nvPr/>
        </p:nvSpPr>
        <p:spPr>
          <a:xfrm>
            <a:off x="6647012" y="3816707"/>
            <a:ext cx="3771087" cy="1856273"/>
          </a:xfrm>
          <a:prstGeom prst="rect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69A6F5-BEC0-4689-80AD-1884D586C7A0}"/>
              </a:ext>
            </a:extLst>
          </p:cNvPr>
          <p:cNvSpPr/>
          <p:nvPr/>
        </p:nvSpPr>
        <p:spPr>
          <a:xfrm>
            <a:off x="6647012" y="1808218"/>
            <a:ext cx="3771087" cy="14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F2CD8-D175-4A3E-996F-D6B49295FD76}"/>
              </a:ext>
            </a:extLst>
          </p:cNvPr>
          <p:cNvSpPr txBox="1"/>
          <p:nvPr/>
        </p:nvSpPr>
        <p:spPr>
          <a:xfrm>
            <a:off x="6794711" y="4160423"/>
            <a:ext cx="3475688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정치인</a:t>
            </a:r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셀럽들의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특정 게시글을 보고 파악하지 않음</a:t>
            </a:r>
            <a:endParaRPr lang="en-US" altLang="ko-KR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CB6B4-2AAE-42FD-ACFF-535E3CAB0BA7}"/>
              </a:ext>
            </a:extLst>
          </p:cNvPr>
          <p:cNvSpPr txBox="1"/>
          <p:nvPr/>
        </p:nvSpPr>
        <p:spPr>
          <a:xfrm>
            <a:off x="6825969" y="2077237"/>
            <a:ext cx="341317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습관적으로 사용하는 단어에서 평소 언어습관을 분석함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7BB77-2CA4-4F08-A063-C06EDCE6AA06}"/>
              </a:ext>
            </a:extLst>
          </p:cNvPr>
          <p:cNvSpPr txBox="1"/>
          <p:nvPr/>
        </p:nvSpPr>
        <p:spPr>
          <a:xfrm>
            <a:off x="8223876" y="1264930"/>
            <a:ext cx="10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0B445CC-B7E4-43A4-8E5D-4BE2AF7E0A42}"/>
              </a:ext>
            </a:extLst>
          </p:cNvPr>
          <p:cNvSpPr/>
          <p:nvPr/>
        </p:nvSpPr>
        <p:spPr>
          <a:xfrm>
            <a:off x="8299483" y="3343528"/>
            <a:ext cx="466144" cy="4332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BC3F0FC-1364-41D4-BA5A-1385E55A5DB7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05A5FE6-8EBB-404D-8D67-1875B2385173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607218A-013B-4CEC-B287-9C8DEB0B5CA7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BA41A05-F863-493C-934E-22C890605495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11B3BD3-F311-4407-AFEE-F14A7B2BAC8F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A6A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dirty="0">
              <a:solidFill>
                <a:srgbClr val="A6A6A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1FEDF-7F64-4881-B6C5-4AD46FB612B0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244B8F-572C-4FC4-A2CB-44ACAD400A7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D4E6900-6DAC-4555-ABC8-6D3D1EE30AE5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3B24537-AC28-4AD9-952A-5F70FC19D60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6151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아이디어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9252F7-9AF9-449D-A8BE-7EE8A7B5EB0D}"/>
              </a:ext>
            </a:extLst>
          </p:cNvPr>
          <p:cNvSpPr txBox="1"/>
          <p:nvPr/>
        </p:nvSpPr>
        <p:spPr>
          <a:xfrm>
            <a:off x="1008721" y="2713166"/>
            <a:ext cx="512547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습관을 어떻게 판단할 수 있을까</a:t>
            </a:r>
            <a:r>
              <a:rPr lang="en-US" altLang="ko-KR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r>
              <a:rPr lang="ko-KR" altLang="en-US" i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i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4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 진단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AA7E6B-E449-47A6-8F87-F5190FD07831}"/>
              </a:ext>
            </a:extLst>
          </p:cNvPr>
          <p:cNvGrpSpPr/>
          <p:nvPr/>
        </p:nvGrpSpPr>
        <p:grpSpPr>
          <a:xfrm>
            <a:off x="1082879" y="3531343"/>
            <a:ext cx="2797185" cy="536747"/>
            <a:chOff x="1010188" y="3571921"/>
            <a:chExt cx="2797185" cy="53674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03EDB44-FFC8-495C-BD9D-C4212C845A97}"/>
                </a:ext>
              </a:extLst>
            </p:cNvPr>
            <p:cNvSpPr/>
            <p:nvPr/>
          </p:nvSpPr>
          <p:spPr>
            <a:xfrm>
              <a:off x="1010188" y="3571921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647A47-E860-4D58-B0EA-E02CEB52E296}"/>
                </a:ext>
              </a:extLst>
            </p:cNvPr>
            <p:cNvSpPr txBox="1"/>
            <p:nvPr/>
          </p:nvSpPr>
          <p:spPr>
            <a:xfrm>
              <a:off x="1470767" y="3589435"/>
              <a:ext cx="2097364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문장과 단어를 분석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02DD99-33F0-4AE5-85BE-5838B6286873}"/>
              </a:ext>
            </a:extLst>
          </p:cNvPr>
          <p:cNvGrpSpPr/>
          <p:nvPr/>
        </p:nvGrpSpPr>
        <p:grpSpPr>
          <a:xfrm>
            <a:off x="4539242" y="3531343"/>
            <a:ext cx="2797185" cy="536747"/>
            <a:chOff x="5174624" y="3531343"/>
            <a:chExt cx="2797185" cy="53674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FF6967E-EF0D-4CFF-92DC-EA3CB13F0B1A}"/>
                </a:ext>
              </a:extLst>
            </p:cNvPr>
            <p:cNvSpPr/>
            <p:nvPr/>
          </p:nvSpPr>
          <p:spPr>
            <a:xfrm>
              <a:off x="5174624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B9EFA-1E83-4031-9475-8737415AFB91}"/>
                </a:ext>
              </a:extLst>
            </p:cNvPr>
            <p:cNvSpPr txBox="1"/>
            <p:nvPr/>
          </p:nvSpPr>
          <p:spPr>
            <a:xfrm>
              <a:off x="5311098" y="3550360"/>
              <a:ext cx="2572371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긍정비율과 부정비율 계산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7233D8-0584-41A5-8C0E-F386EE22C67D}"/>
              </a:ext>
            </a:extLst>
          </p:cNvPr>
          <p:cNvGrpSpPr/>
          <p:nvPr/>
        </p:nvGrpSpPr>
        <p:grpSpPr>
          <a:xfrm>
            <a:off x="7995604" y="3531343"/>
            <a:ext cx="2797185" cy="536747"/>
            <a:chOff x="9266369" y="3531343"/>
            <a:chExt cx="2797185" cy="53674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C6FF555-0F65-40AD-B336-34FCF8772D84}"/>
                </a:ext>
              </a:extLst>
            </p:cNvPr>
            <p:cNvSpPr/>
            <p:nvPr/>
          </p:nvSpPr>
          <p:spPr>
            <a:xfrm>
              <a:off x="9266369" y="3531343"/>
              <a:ext cx="2797185" cy="536747"/>
            </a:xfrm>
            <a:prstGeom prst="round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55C70-49A2-4157-9056-F0C3EACA237B}"/>
                </a:ext>
              </a:extLst>
            </p:cNvPr>
            <p:cNvSpPr txBox="1"/>
            <p:nvPr/>
          </p:nvSpPr>
          <p:spPr>
            <a:xfrm>
              <a:off x="9440883" y="3548857"/>
              <a:ext cx="2559401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altLang="en-US" sz="1600" dirty="0">
                  <a:solidFill>
                    <a:srgbClr val="16151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언어 습관으로 분류</a:t>
              </a:r>
              <a:endParaRPr 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DE9C73-018B-4133-820D-E2CDA9D926FB}"/>
              </a:ext>
            </a:extLst>
          </p:cNvPr>
          <p:cNvSpPr txBox="1"/>
          <p:nvPr/>
        </p:nvSpPr>
        <p:spPr>
          <a:xfrm>
            <a:off x="953842" y="4163441"/>
            <a:ext cx="30552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트위터에서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인물이 작성한 내용을 수집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31A19-099B-4726-AFEF-3474C88A358E}"/>
              </a:ext>
            </a:extLst>
          </p:cNvPr>
          <p:cNvSpPr txBox="1"/>
          <p:nvPr/>
        </p:nvSpPr>
        <p:spPr>
          <a:xfrm>
            <a:off x="953842" y="4933608"/>
            <a:ext cx="305525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부정적 단어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기타로 분류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0E261C-D5F4-4302-8559-346904D6F480}"/>
              </a:ext>
            </a:extLst>
          </p:cNvPr>
          <p:cNvSpPr txBox="1"/>
          <p:nvPr/>
        </p:nvSpPr>
        <p:spPr>
          <a:xfrm>
            <a:off x="4410206" y="4163441"/>
            <a:ext cx="305525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단어 빈도를 계산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D57527-2BCC-42EF-A36B-69ADB01FCE70}"/>
              </a:ext>
            </a:extLst>
          </p:cNvPr>
          <p:cNvSpPr txBox="1"/>
          <p:nvPr/>
        </p:nvSpPr>
        <p:spPr>
          <a:xfrm>
            <a:off x="7826837" y="4163441"/>
            <a:ext cx="3055256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positive speech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sprout of positive speech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various speech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sprout of hate speech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master of hate speech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649887FA-5BE1-4B8F-BD77-65E645AEA5C3}"/>
              </a:ext>
            </a:extLst>
          </p:cNvPr>
          <p:cNvSpPr/>
          <p:nvPr/>
        </p:nvSpPr>
        <p:spPr>
          <a:xfrm>
            <a:off x="4108511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3E641657-6B78-46FA-8413-BE8EAFA31704}"/>
              </a:ext>
            </a:extLst>
          </p:cNvPr>
          <p:cNvSpPr/>
          <p:nvPr/>
        </p:nvSpPr>
        <p:spPr>
          <a:xfrm>
            <a:off x="7564873" y="3621220"/>
            <a:ext cx="256217" cy="288645"/>
          </a:xfrm>
          <a:prstGeom prst="rightArrow">
            <a:avLst/>
          </a:prstGeom>
          <a:solidFill>
            <a:srgbClr val="16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B6BA1-903E-45C8-8133-6401C48CC63E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EFBD6-DC92-45ED-BF67-A54C109DE0BA}"/>
              </a:ext>
            </a:extLst>
          </p:cNvPr>
          <p:cNvSpPr txBox="1"/>
          <p:nvPr/>
        </p:nvSpPr>
        <p:spPr>
          <a:xfrm>
            <a:off x="2610084" y="1481626"/>
            <a:ext cx="348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분석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8E51E-3EAD-45EA-A7A5-EC1725C39298}"/>
              </a:ext>
            </a:extLst>
          </p:cNvPr>
          <p:cNvSpPr txBox="1"/>
          <p:nvPr/>
        </p:nvSpPr>
        <p:spPr>
          <a:xfrm>
            <a:off x="7066529" y="2810146"/>
            <a:ext cx="512547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모델 사용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모델만으로 분석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Word2vec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연산 과정에 </a:t>
            </a:r>
            <a:r>
              <a:rPr lang="en-US" altLang="ko-KR" sz="1600" dirty="0" err="1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nzb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방식을 적용하여 분석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모델 성능 비교</a:t>
            </a:r>
            <a:endParaRPr lang="en-US" altLang="ko-KR" sz="16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모델보다 메모리 접근 횟수가 줄어듦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인덱스 사이즈 감소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B9190E-CF44-4C13-A80B-5F617EEA0024}"/>
              </a:ext>
            </a:extLst>
          </p:cNvPr>
          <p:cNvCxnSpPr>
            <a:cxnSpLocks/>
          </p:cNvCxnSpPr>
          <p:nvPr/>
        </p:nvCxnSpPr>
        <p:spPr>
          <a:xfrm>
            <a:off x="7086504" y="2616092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10AA99D-4A3C-428B-8702-DA8350C5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64" y="2663569"/>
            <a:ext cx="4778427" cy="29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BD7AD6-9824-43C9-8B0D-CD896B93666D}"/>
              </a:ext>
            </a:extLst>
          </p:cNvPr>
          <p:cNvSpPr/>
          <p:nvPr/>
        </p:nvSpPr>
        <p:spPr>
          <a:xfrm>
            <a:off x="-7915" y="1339611"/>
            <a:ext cx="6357450" cy="757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200" y="723324"/>
            <a:ext cx="18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F34F-A03D-4E91-855F-A05B9205A827}"/>
              </a:ext>
            </a:extLst>
          </p:cNvPr>
          <p:cNvSpPr txBox="1"/>
          <p:nvPr/>
        </p:nvSpPr>
        <p:spPr>
          <a:xfrm>
            <a:off x="2610084" y="1481626"/>
            <a:ext cx="321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02.  </a:t>
            </a:r>
            <a:r>
              <a:rPr lang="ko-KR" altLang="en-US" sz="2400" b="1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분석 결과</a:t>
            </a:r>
            <a:endParaRPr lang="en-US" sz="2400" b="1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71317-5877-4103-BDE6-F7724A7BC618}"/>
              </a:ext>
            </a:extLst>
          </p:cNvPr>
          <p:cNvSpPr txBox="1"/>
          <p:nvPr/>
        </p:nvSpPr>
        <p:spPr>
          <a:xfrm>
            <a:off x="7066529" y="2605038"/>
            <a:ext cx="5125471" cy="3060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161515"/>
                </a:solidFill>
                <a:latin typeface="애터미 Bold" panose="020B0803000000000000" pitchFamily="50" charset="-127"/>
                <a:ea typeface="에스코어 드림 4 Regular" panose="020B0503030302020204"/>
              </a:rPr>
              <a:t>분석 결과</a:t>
            </a:r>
            <a:endParaRPr lang="en-US" altLang="ko-KR" sz="2000" b="1" dirty="0">
              <a:solidFill>
                <a:srgbClr val="161515"/>
              </a:solidFill>
              <a:latin typeface="애터미 Bold" panose="020B0803000000000000" pitchFamily="50" charset="-127"/>
              <a:ea typeface="에스코어 드림 4 Regular" panose="020B0503030302020204"/>
            </a:endParaRPr>
          </a:p>
          <a:p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언어 습관 유형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 단어 비율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단어 비율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사용하는 단어 및 언어 습관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데이터 출처 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(twitter </a:t>
            </a: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계정</a:t>
            </a:r>
            <a:r>
              <a:rPr lang="en-US" altLang="ko-KR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1615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공유하기</a:t>
            </a: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6151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F3E7-56C9-4BA3-A71E-BF8BAAC8D5DD}"/>
              </a:ext>
            </a:extLst>
          </p:cNvPr>
          <p:cNvSpPr txBox="1"/>
          <p:nvPr/>
        </p:nvSpPr>
        <p:spPr>
          <a:xfrm>
            <a:off x="2917371" y="3648891"/>
            <a:ext cx="1375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디자인 예시</a:t>
            </a:r>
            <a:endParaRPr 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E3D101-D0AC-4BEF-8C4C-59F3914D73DF}"/>
              </a:ext>
            </a:extLst>
          </p:cNvPr>
          <p:cNvCxnSpPr>
            <a:cxnSpLocks/>
          </p:cNvCxnSpPr>
          <p:nvPr/>
        </p:nvCxnSpPr>
        <p:spPr>
          <a:xfrm>
            <a:off x="7086504" y="2426118"/>
            <a:ext cx="429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EF34A16-37FE-4DD8-A0AF-40FC172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5" y="2289069"/>
            <a:ext cx="5125471" cy="33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93BCECA-0F9D-41DE-AD3E-90106C9E4666}"/>
              </a:ext>
            </a:extLst>
          </p:cNvPr>
          <p:cNvSpPr/>
          <p:nvPr/>
        </p:nvSpPr>
        <p:spPr>
          <a:xfrm>
            <a:off x="0" y="1771381"/>
            <a:ext cx="12199915" cy="3676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47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구성도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B4ADED-BD4A-4714-B757-1C901102C945}"/>
              </a:ext>
            </a:extLst>
          </p:cNvPr>
          <p:cNvSpPr/>
          <p:nvPr/>
        </p:nvSpPr>
        <p:spPr>
          <a:xfrm>
            <a:off x="4406204" y="2450303"/>
            <a:ext cx="4229459" cy="27630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3E4870-EFAA-4B37-B173-851F748EE11C}"/>
              </a:ext>
            </a:extLst>
          </p:cNvPr>
          <p:cNvSpPr/>
          <p:nvPr/>
        </p:nvSpPr>
        <p:spPr>
          <a:xfrm>
            <a:off x="4540972" y="3106282"/>
            <a:ext cx="2248129" cy="19548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ADFD76-64E5-48EB-AE55-05AB58E121B4}"/>
              </a:ext>
            </a:extLst>
          </p:cNvPr>
          <p:cNvSpPr/>
          <p:nvPr/>
        </p:nvSpPr>
        <p:spPr>
          <a:xfrm>
            <a:off x="1041124" y="1960193"/>
            <a:ext cx="1190538" cy="32231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76A22F-41D5-43FF-B92B-6FEB55111CF8}"/>
              </a:ext>
            </a:extLst>
          </p:cNvPr>
          <p:cNvSpPr/>
          <p:nvPr/>
        </p:nvSpPr>
        <p:spPr>
          <a:xfrm>
            <a:off x="1041125" y="1759717"/>
            <a:ext cx="1190538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Client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664439-88FA-4E41-BBF7-0E3BBE853685}"/>
              </a:ext>
            </a:extLst>
          </p:cNvPr>
          <p:cNvSpPr/>
          <p:nvPr/>
        </p:nvSpPr>
        <p:spPr>
          <a:xfrm>
            <a:off x="1179832" y="3430737"/>
            <a:ext cx="913122" cy="6499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user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B6A55E2-B280-4DBE-8E34-4E794615D45E}"/>
              </a:ext>
            </a:extLst>
          </p:cNvPr>
          <p:cNvSpPr/>
          <p:nvPr/>
        </p:nvSpPr>
        <p:spPr>
          <a:xfrm>
            <a:off x="4406204" y="1654984"/>
            <a:ext cx="7158981" cy="43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언어 습관 분석 서비스 시스템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0C77E3-58C7-4B46-B8A7-FD5BD4679382}"/>
              </a:ext>
            </a:extLst>
          </p:cNvPr>
          <p:cNvSpPr/>
          <p:nvPr/>
        </p:nvSpPr>
        <p:spPr>
          <a:xfrm>
            <a:off x="4540973" y="3015212"/>
            <a:ext cx="2248129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분석 서비스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64D3385-CB20-4F19-B755-5A8A1070C45F}"/>
              </a:ext>
            </a:extLst>
          </p:cNvPr>
          <p:cNvCxnSpPr>
            <a:cxnSpLocks/>
          </p:cNvCxnSpPr>
          <p:nvPr/>
        </p:nvCxnSpPr>
        <p:spPr>
          <a:xfrm flipH="1">
            <a:off x="2702225" y="3247223"/>
            <a:ext cx="1490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B1024D-4E00-4E37-B8FE-7155C7A73D22}"/>
              </a:ext>
            </a:extLst>
          </p:cNvPr>
          <p:cNvSpPr txBox="1"/>
          <p:nvPr/>
        </p:nvSpPr>
        <p:spPr>
          <a:xfrm>
            <a:off x="2795534" y="2414375"/>
            <a:ext cx="15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인물 검색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987DE2-3E8A-4DD9-B195-6A739D41361C}"/>
              </a:ext>
            </a:extLst>
          </p:cNvPr>
          <p:cNvSpPr txBox="1"/>
          <p:nvPr/>
        </p:nvSpPr>
        <p:spPr>
          <a:xfrm>
            <a:off x="1041123" y="2374378"/>
            <a:ext cx="110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PC</a:t>
            </a:r>
          </a:p>
          <a:p>
            <a:pPr algn="ctr"/>
            <a:r>
              <a:rPr lang="ko-KR" altLang="en-US" dirty="0"/>
              <a:t>모바일</a:t>
            </a:r>
            <a:endParaRPr lang="en-US" altLang="ko-KR" dirty="0"/>
          </a:p>
          <a:p>
            <a:pPr algn="ctr"/>
            <a:r>
              <a:rPr lang="ko-KR" altLang="en-US" dirty="0"/>
              <a:t>태블릿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A16BE-D9C1-421B-85DE-B0508B8834CE}"/>
              </a:ext>
            </a:extLst>
          </p:cNvPr>
          <p:cNvSpPr txBox="1"/>
          <p:nvPr/>
        </p:nvSpPr>
        <p:spPr>
          <a:xfrm>
            <a:off x="2630964" y="3336661"/>
            <a:ext cx="22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 정보제공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9E0E980-4982-49A8-B58D-E795D5CD1DDC}"/>
              </a:ext>
            </a:extLst>
          </p:cNvPr>
          <p:cNvSpPr/>
          <p:nvPr/>
        </p:nvSpPr>
        <p:spPr>
          <a:xfrm>
            <a:off x="4406204" y="2224177"/>
            <a:ext cx="4229459" cy="43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BackEnd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 Server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065010D-0E76-452A-9666-B6C87F90E866}"/>
              </a:ext>
            </a:extLst>
          </p:cNvPr>
          <p:cNvSpPr/>
          <p:nvPr/>
        </p:nvSpPr>
        <p:spPr>
          <a:xfrm>
            <a:off x="4762264" y="3513425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트위터 인물 검색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34EA66-F449-4510-A08C-6BD5AF47918C}"/>
              </a:ext>
            </a:extLst>
          </p:cNvPr>
          <p:cNvSpPr/>
          <p:nvPr/>
        </p:nvSpPr>
        <p:spPr>
          <a:xfrm>
            <a:off x="4762264" y="4015572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트윗 내용 분석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6855A6-B1B0-4774-BA64-0209982DC346}"/>
              </a:ext>
            </a:extLst>
          </p:cNvPr>
          <p:cNvSpPr/>
          <p:nvPr/>
        </p:nvSpPr>
        <p:spPr>
          <a:xfrm>
            <a:off x="7006645" y="3098684"/>
            <a:ext cx="1503646" cy="16039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2D7236-4163-4D4C-AA0B-2A8AA78EDFED}"/>
              </a:ext>
            </a:extLst>
          </p:cNvPr>
          <p:cNvSpPr/>
          <p:nvPr/>
        </p:nvSpPr>
        <p:spPr>
          <a:xfrm>
            <a:off x="7006644" y="3007614"/>
            <a:ext cx="1503647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기타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7FBE05-402A-4CCA-9CBC-B3923586F4EB}"/>
              </a:ext>
            </a:extLst>
          </p:cNvPr>
          <p:cNvSpPr/>
          <p:nvPr/>
        </p:nvSpPr>
        <p:spPr>
          <a:xfrm>
            <a:off x="7132145" y="3567740"/>
            <a:ext cx="1261899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이용안내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4E1A5E-2DAE-4271-9666-E07BBCA9665E}"/>
              </a:ext>
            </a:extLst>
          </p:cNvPr>
          <p:cNvSpPr/>
          <p:nvPr/>
        </p:nvSpPr>
        <p:spPr>
          <a:xfrm>
            <a:off x="7100645" y="4152963"/>
            <a:ext cx="1293399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분석 유형 설명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D639E8-8C9B-4A33-9D0E-A5FF8D968C2F}"/>
              </a:ext>
            </a:extLst>
          </p:cNvPr>
          <p:cNvSpPr/>
          <p:nvPr/>
        </p:nvSpPr>
        <p:spPr>
          <a:xfrm>
            <a:off x="9111861" y="2535390"/>
            <a:ext cx="2453324" cy="26635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7D592B0-7092-4008-90FC-96C28834B9B7}"/>
              </a:ext>
            </a:extLst>
          </p:cNvPr>
          <p:cNvSpPr/>
          <p:nvPr/>
        </p:nvSpPr>
        <p:spPr>
          <a:xfrm>
            <a:off x="9686462" y="3106182"/>
            <a:ext cx="1304980" cy="10731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E50B0A0-D424-4144-9A7F-B51A962F2450}"/>
              </a:ext>
            </a:extLst>
          </p:cNvPr>
          <p:cNvSpPr/>
          <p:nvPr/>
        </p:nvSpPr>
        <p:spPr>
          <a:xfrm>
            <a:off x="9686463" y="3015112"/>
            <a:ext cx="1304980" cy="346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분석 모델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FCE783-4F9C-40B3-985B-5059C08FD780}"/>
              </a:ext>
            </a:extLst>
          </p:cNvPr>
          <p:cNvSpPr/>
          <p:nvPr/>
        </p:nvSpPr>
        <p:spPr>
          <a:xfrm>
            <a:off x="9111861" y="2224177"/>
            <a:ext cx="2453324" cy="434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API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9F4EA33-6C90-44A5-91C0-FF392C32EA94}"/>
              </a:ext>
            </a:extLst>
          </p:cNvPr>
          <p:cNvSpPr/>
          <p:nvPr/>
        </p:nvSpPr>
        <p:spPr>
          <a:xfrm>
            <a:off x="9777349" y="3629267"/>
            <a:ext cx="1131093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NZB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인덱싱 적용 모델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37DAABA-6E76-4898-B518-7559AD7D30D2}"/>
              </a:ext>
            </a:extLst>
          </p:cNvPr>
          <p:cNvGrpSpPr/>
          <p:nvPr/>
        </p:nvGrpSpPr>
        <p:grpSpPr>
          <a:xfrm rot="5400000">
            <a:off x="8873762" y="3622491"/>
            <a:ext cx="0" cy="524286"/>
            <a:chOff x="3372928" y="3485029"/>
            <a:chExt cx="0" cy="561402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60E7F7D3-F622-435C-858E-69A7D0730C0A}"/>
                </a:ext>
              </a:extLst>
            </p:cNvPr>
            <p:cNvCxnSpPr/>
            <p:nvPr/>
          </p:nvCxnSpPr>
          <p:spPr>
            <a:xfrm>
              <a:off x="3372928" y="3660949"/>
              <a:ext cx="0" cy="385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BD457EF-3BE6-480A-B79C-C595BE143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928" y="3485029"/>
              <a:ext cx="0" cy="385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BC2A8D9-028D-4709-A4A3-CBAB4AC7EDCE}"/>
              </a:ext>
            </a:extLst>
          </p:cNvPr>
          <p:cNvCxnSpPr>
            <a:cxnSpLocks/>
          </p:cNvCxnSpPr>
          <p:nvPr/>
        </p:nvCxnSpPr>
        <p:spPr>
          <a:xfrm>
            <a:off x="2702225" y="2859594"/>
            <a:ext cx="1490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AE88F5-7A13-4A92-92F8-81F0EA1541BE}"/>
              </a:ext>
            </a:extLst>
          </p:cNvPr>
          <p:cNvSpPr/>
          <p:nvPr/>
        </p:nvSpPr>
        <p:spPr>
          <a:xfrm>
            <a:off x="4762263" y="4517719"/>
            <a:ext cx="1752341" cy="391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언어 습관 분석</a:t>
            </a:r>
          </a:p>
        </p:txBody>
      </p:sp>
    </p:spTree>
    <p:extLst>
      <p:ext uri="{BB962C8B-B14F-4D97-AF65-F5344CB8AC3E}">
        <p14:creationId xmlns:p14="http://schemas.microsoft.com/office/powerpoint/2010/main" val="103634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93BCECA-0F9D-41DE-AD3E-90106C9E4666}"/>
              </a:ext>
            </a:extLst>
          </p:cNvPr>
          <p:cNvSpPr/>
          <p:nvPr/>
        </p:nvSpPr>
        <p:spPr>
          <a:xfrm>
            <a:off x="0" y="1799648"/>
            <a:ext cx="12199915" cy="3676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6876C-A1F3-44A8-A6D5-BFBF9BB0F0DD}"/>
              </a:ext>
            </a:extLst>
          </p:cNvPr>
          <p:cNvSpPr/>
          <p:nvPr/>
        </p:nvSpPr>
        <p:spPr>
          <a:xfrm>
            <a:off x="0" y="0"/>
            <a:ext cx="437322" cy="954157"/>
          </a:xfrm>
          <a:prstGeom prst="rect">
            <a:avLst/>
          </a:prstGeom>
          <a:solidFill>
            <a:srgbClr val="16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D4D9-120E-4ACC-B320-2D39CC13BBD7}"/>
              </a:ext>
            </a:extLst>
          </p:cNvPr>
          <p:cNvSpPr txBox="1"/>
          <p:nvPr/>
        </p:nvSpPr>
        <p:spPr>
          <a:xfrm>
            <a:off x="672547" y="230856"/>
            <a:ext cx="5042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16151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sz="2600" dirty="0">
              <a:solidFill>
                <a:srgbClr val="16151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D25D2-D1C0-40A6-B6CF-E48136B1C4C6}"/>
              </a:ext>
            </a:extLst>
          </p:cNvPr>
          <p:cNvSpPr txBox="1"/>
          <p:nvPr/>
        </p:nvSpPr>
        <p:spPr>
          <a:xfrm>
            <a:off x="1219199" y="723324"/>
            <a:ext cx="247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</a:t>
            </a:r>
            <a:endParaRPr lang="en-US" sz="2400" dirty="0">
              <a:solidFill>
                <a:srgbClr val="16151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4462E9-7B7F-440B-8235-3E25AFAEB8CE}"/>
              </a:ext>
            </a:extLst>
          </p:cNvPr>
          <p:cNvCxnSpPr>
            <a:cxnSpLocks/>
          </p:cNvCxnSpPr>
          <p:nvPr/>
        </p:nvCxnSpPr>
        <p:spPr>
          <a:xfrm>
            <a:off x="732186" y="723299"/>
            <a:ext cx="17492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1A8134A-B58A-4AC0-A9A3-E232ED2FCC76}"/>
              </a:ext>
            </a:extLst>
          </p:cNvPr>
          <p:cNvCxnSpPr/>
          <p:nvPr/>
        </p:nvCxnSpPr>
        <p:spPr>
          <a:xfrm>
            <a:off x="0" y="6134676"/>
            <a:ext cx="1219200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647C5-869F-41ED-B375-306E5322EDF6}"/>
              </a:ext>
            </a:extLst>
          </p:cNvPr>
          <p:cNvCxnSpPr>
            <a:cxnSpLocks/>
          </p:cNvCxnSpPr>
          <p:nvPr/>
        </p:nvCxnSpPr>
        <p:spPr>
          <a:xfrm flipV="1">
            <a:off x="350299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313F51-A468-4279-889D-AEA1868515EA}"/>
              </a:ext>
            </a:extLst>
          </p:cNvPr>
          <p:cNvCxnSpPr>
            <a:cxnSpLocks/>
          </p:cNvCxnSpPr>
          <p:nvPr/>
        </p:nvCxnSpPr>
        <p:spPr>
          <a:xfrm flipV="1">
            <a:off x="6661426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6F1E622-F52F-4AD1-AF50-B27A05FD7467}"/>
              </a:ext>
            </a:extLst>
          </p:cNvPr>
          <p:cNvCxnSpPr>
            <a:cxnSpLocks/>
          </p:cNvCxnSpPr>
          <p:nvPr/>
        </p:nvCxnSpPr>
        <p:spPr>
          <a:xfrm flipV="1">
            <a:off x="9819861" y="6134676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515FA8-7CF7-4406-9E0A-806F63529B21}"/>
              </a:ext>
            </a:extLst>
          </p:cNvPr>
          <p:cNvSpPr txBox="1"/>
          <p:nvPr/>
        </p:nvSpPr>
        <p:spPr>
          <a:xfrm>
            <a:off x="3571457" y="6214618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4848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해결</a:t>
            </a:r>
            <a:endParaRPr lang="en-US" sz="1600" b="1" dirty="0">
              <a:solidFill>
                <a:srgbClr val="84848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BD377-0C8F-436D-A466-72A22DDABCA6}"/>
              </a:ext>
            </a:extLst>
          </p:cNvPr>
          <p:cNvSpPr txBox="1"/>
          <p:nvPr/>
        </p:nvSpPr>
        <p:spPr>
          <a:xfrm>
            <a:off x="6729893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및 시장성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5A676-9CC6-4FD1-9A53-0F94E638A416}"/>
              </a:ext>
            </a:extLst>
          </p:cNvPr>
          <p:cNvSpPr txBox="1"/>
          <p:nvPr/>
        </p:nvSpPr>
        <p:spPr>
          <a:xfrm>
            <a:off x="9888327" y="6214618"/>
            <a:ext cx="180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일정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77E338-B126-4574-A77B-43982CB73AC0}"/>
              </a:ext>
            </a:extLst>
          </p:cNvPr>
          <p:cNvCxnSpPr>
            <a:cxnSpLocks/>
          </p:cNvCxnSpPr>
          <p:nvPr/>
        </p:nvCxnSpPr>
        <p:spPr>
          <a:xfrm flipV="1">
            <a:off x="344556" y="6130622"/>
            <a:ext cx="0" cy="49033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8BA41-6BA9-45EC-A45C-A8DB3D203DA2}"/>
              </a:ext>
            </a:extLst>
          </p:cNvPr>
          <p:cNvSpPr txBox="1"/>
          <p:nvPr/>
        </p:nvSpPr>
        <p:spPr>
          <a:xfrm>
            <a:off x="413022" y="6210564"/>
            <a:ext cx="180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인식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0E8D3-CDDA-4D18-9679-B561C89724FA}"/>
              </a:ext>
            </a:extLst>
          </p:cNvPr>
          <p:cNvSpPr/>
          <p:nvPr/>
        </p:nvSpPr>
        <p:spPr>
          <a:xfrm>
            <a:off x="658418" y="2738351"/>
            <a:ext cx="914400" cy="697476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Actor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C3DC9-D628-4AE9-989B-65190FB72D90}"/>
              </a:ext>
            </a:extLst>
          </p:cNvPr>
          <p:cNvSpPr/>
          <p:nvPr/>
        </p:nvSpPr>
        <p:spPr>
          <a:xfrm>
            <a:off x="2578899" y="2441927"/>
            <a:ext cx="1476696" cy="1290324"/>
          </a:xfrm>
          <a:prstGeom prst="rect">
            <a:avLst/>
          </a:prstGeom>
          <a:noFill/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WEB</a:t>
            </a: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  <a:p>
            <a:pPr algn="ctr"/>
            <a:endParaRPr lang="en-US" dirty="0">
              <a:solidFill>
                <a:schemeClr val="tx1"/>
              </a:solidFill>
              <a:latin typeface="애터미 Bold" panose="020B0803000000000000" pitchFamily="50" charset="-127"/>
              <a:ea typeface="애터미 Bold" panose="020B0803000000000000" pitchFamily="50" charset="-127"/>
            </a:endParaRPr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24A8FF5A-EF5E-42DC-9D66-319B8743FFB9}"/>
              </a:ext>
            </a:extLst>
          </p:cNvPr>
          <p:cNvSpPr/>
          <p:nvPr/>
        </p:nvSpPr>
        <p:spPr>
          <a:xfrm>
            <a:off x="5332757" y="1231057"/>
            <a:ext cx="2376144" cy="2024688"/>
          </a:xfrm>
          <a:prstGeom prst="cloud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  Server</a:t>
            </a:r>
          </a:p>
          <a:p>
            <a:pPr algn="ctr"/>
            <a:endParaRPr lang="en-US" sz="24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6FEFF5-ED3F-4243-ACE1-E3F736795CA0}"/>
              </a:ext>
            </a:extLst>
          </p:cNvPr>
          <p:cNvSpPr/>
          <p:nvPr/>
        </p:nvSpPr>
        <p:spPr>
          <a:xfrm>
            <a:off x="9283539" y="2327587"/>
            <a:ext cx="1615911" cy="1123465"/>
          </a:xfrm>
          <a:prstGeom prst="roundRect">
            <a:avLst/>
          </a:prstGeom>
          <a:solidFill>
            <a:schemeClr val="bg1"/>
          </a:solidFill>
          <a:ln>
            <a:solidFill>
              <a:srgbClr val="16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Deep Learning </a:t>
            </a:r>
          </a:p>
          <a:p>
            <a:pPr algn="ctr"/>
            <a:r>
              <a:rPr lang="en-US" dirty="0">
                <a:solidFill>
                  <a:srgbClr val="161515"/>
                </a:solidFill>
                <a:latin typeface="애터미 Medium" panose="020B0603000000000000" pitchFamily="50" charset="-127"/>
                <a:ea typeface="애터미 Medium" panose="020B0603000000000000" pitchFamily="50" charset="-127"/>
              </a:rPr>
              <a:t>Model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33D82-9504-4F98-B5A4-318FB00D37A5}"/>
              </a:ext>
            </a:extLst>
          </p:cNvPr>
          <p:cNvSpPr/>
          <p:nvPr/>
        </p:nvSpPr>
        <p:spPr>
          <a:xfrm>
            <a:off x="8538817" y="4239315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D7485A-5BEC-44C3-9928-F986E0BEFFE3}"/>
              </a:ext>
            </a:extLst>
          </p:cNvPr>
          <p:cNvSpPr/>
          <p:nvPr/>
        </p:nvSpPr>
        <p:spPr>
          <a:xfrm>
            <a:off x="10448416" y="4307836"/>
            <a:ext cx="1178308" cy="1178308"/>
          </a:xfrm>
          <a:prstGeom prst="ellipse">
            <a:avLst/>
          </a:prstGeom>
          <a:solidFill>
            <a:srgbClr val="D8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61515"/>
              </a:solidFill>
              <a:latin typeface="애터미 Medium" panose="020B0603000000000000" pitchFamily="50" charset="-127"/>
              <a:ea typeface="애터미 Medium" panose="020B0603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D695F9-C55F-4B05-9088-9F6287C5605B}"/>
              </a:ext>
            </a:extLst>
          </p:cNvPr>
          <p:cNvCxnSpPr>
            <a:cxnSpLocks/>
          </p:cNvCxnSpPr>
          <p:nvPr/>
        </p:nvCxnSpPr>
        <p:spPr>
          <a:xfrm rot="-900000">
            <a:off x="4212718" y="2694082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17030E-54A4-43C7-9094-54748D311109}"/>
              </a:ext>
            </a:extLst>
          </p:cNvPr>
          <p:cNvCxnSpPr>
            <a:cxnSpLocks/>
          </p:cNvCxnSpPr>
          <p:nvPr/>
        </p:nvCxnSpPr>
        <p:spPr>
          <a:xfrm rot="-900000" flipH="1">
            <a:off x="4212717" y="2935975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813C8D-79A7-49DE-ADEC-35B1B3A6E411}"/>
              </a:ext>
            </a:extLst>
          </p:cNvPr>
          <p:cNvCxnSpPr>
            <a:cxnSpLocks/>
          </p:cNvCxnSpPr>
          <p:nvPr/>
        </p:nvCxnSpPr>
        <p:spPr>
          <a:xfrm rot="900000">
            <a:off x="7902996" y="2543092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89210C3-73A8-4444-AD6A-AC450F679747}"/>
              </a:ext>
            </a:extLst>
          </p:cNvPr>
          <p:cNvCxnSpPr>
            <a:cxnSpLocks/>
          </p:cNvCxnSpPr>
          <p:nvPr/>
        </p:nvCxnSpPr>
        <p:spPr>
          <a:xfrm rot="-600000" flipV="1">
            <a:off x="9330865" y="3608463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AF896-5E74-472F-BAC4-1FF9C7646AD3}"/>
              </a:ext>
            </a:extLst>
          </p:cNvPr>
          <p:cNvCxnSpPr>
            <a:cxnSpLocks/>
          </p:cNvCxnSpPr>
          <p:nvPr/>
        </p:nvCxnSpPr>
        <p:spPr>
          <a:xfrm rot="900000" flipH="1">
            <a:off x="7901054" y="2758957"/>
            <a:ext cx="102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그림 56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0F03FA08-D896-4D84-BF39-AE3A643E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28" y="2095758"/>
            <a:ext cx="816221" cy="816221"/>
          </a:xfrm>
          <a:prstGeom prst="rect">
            <a:avLst/>
          </a:prstGeom>
        </p:spPr>
      </p:pic>
      <p:pic>
        <p:nvPicPr>
          <p:cNvPr id="69" name="그림 68" descr="그리기, 창문, 옅은이(가) 표시된 사진&#10;&#10;자동 생성된 설명">
            <a:extLst>
              <a:ext uri="{FF2B5EF4-FFF2-40B4-BE49-F238E27FC236}">
                <a16:creationId xmlns:a16="http://schemas.microsoft.com/office/drawing/2014/main" id="{F5B0D7A9-9442-496C-BF1E-509A2BD4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4" y="2927060"/>
            <a:ext cx="1322390" cy="62245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BDF98E4-35E1-4225-9E59-ED5BAB35C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01" y="2094718"/>
            <a:ext cx="1046383" cy="409150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5675554-2931-4E1A-9D59-B10DA627FE06}"/>
              </a:ext>
            </a:extLst>
          </p:cNvPr>
          <p:cNvCxnSpPr>
            <a:cxnSpLocks/>
          </p:cNvCxnSpPr>
          <p:nvPr/>
        </p:nvCxnSpPr>
        <p:spPr>
          <a:xfrm rot="600000" flipH="1" flipV="1">
            <a:off x="10181532" y="3646740"/>
            <a:ext cx="720448" cy="650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A63C4E-3109-4BB3-A7F8-6E79AF48F7DA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1572818" y="3087089"/>
            <a:ext cx="100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2E95B1F-D88D-4574-8E9D-698793C6C432}"/>
              </a:ext>
            </a:extLst>
          </p:cNvPr>
          <p:cNvSpPr txBox="1"/>
          <p:nvPr/>
        </p:nvSpPr>
        <p:spPr>
          <a:xfrm>
            <a:off x="1628016" y="2454717"/>
            <a:ext cx="1003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  <a:p>
            <a:r>
              <a:rPr lang="en-US" sz="1600" dirty="0"/>
              <a:t>Keyword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F40568-3093-47B5-B4CD-38BB5D3F1056}"/>
              </a:ext>
            </a:extLst>
          </p:cNvPr>
          <p:cNvSpPr txBox="1"/>
          <p:nvPr/>
        </p:nvSpPr>
        <p:spPr>
          <a:xfrm rot="20630959">
            <a:off x="4191867" y="2285440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834397-9490-447F-8EB2-E0190D5D51E0}"/>
              </a:ext>
            </a:extLst>
          </p:cNvPr>
          <p:cNvSpPr txBox="1"/>
          <p:nvPr/>
        </p:nvSpPr>
        <p:spPr>
          <a:xfrm rot="20630959">
            <a:off x="4382838" y="2945491"/>
            <a:ext cx="100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7F2230-BB15-4ABF-8A99-45A7D61B8527}"/>
              </a:ext>
            </a:extLst>
          </p:cNvPr>
          <p:cNvSpPr txBox="1"/>
          <p:nvPr/>
        </p:nvSpPr>
        <p:spPr>
          <a:xfrm rot="969041" flipH="1">
            <a:off x="7881682" y="2180649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Search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CFFE4A8-362F-40D8-A552-65FDD35FC1A2}"/>
              </a:ext>
            </a:extLst>
          </p:cNvPr>
          <p:cNvSpPr txBox="1"/>
          <p:nvPr/>
        </p:nvSpPr>
        <p:spPr>
          <a:xfrm rot="969041" flipH="1">
            <a:off x="8192109" y="2917812"/>
            <a:ext cx="143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</a:p>
        </p:txBody>
      </p:sp>
      <p:pic>
        <p:nvPicPr>
          <p:cNvPr id="7" name="그림 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C2E2A4F-2924-40CD-9B50-58FFC3B34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68" y="4720987"/>
            <a:ext cx="822546" cy="3180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0A32F-E11F-45FB-AEE9-59B3CA810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28" y="4263639"/>
            <a:ext cx="1165155" cy="11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721</Words>
  <Application>Microsoft Office PowerPoint</Application>
  <PresentationFormat>와이드스크린</PresentationFormat>
  <Paragraphs>224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나눔스퀘어OTF</vt:lpstr>
      <vt:lpstr>애터미 Bold</vt:lpstr>
      <vt:lpstr>나눔스퀘어OTF ExtraBold</vt:lpstr>
      <vt:lpstr>Tmon몬소리OTF Black</vt:lpstr>
      <vt:lpstr>에스코어 드림 4 Regular</vt:lpstr>
      <vt:lpstr>나눔스퀘어OTF Bold</vt:lpstr>
      <vt:lpstr>애터미 Medium</vt:lpstr>
      <vt:lpstr>Calibri Light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양승주</dc:creator>
  <cp:lastModifiedBy>Yang</cp:lastModifiedBy>
  <cp:revision>168</cp:revision>
  <dcterms:created xsi:type="dcterms:W3CDTF">2020-09-16T09:26:29Z</dcterms:created>
  <dcterms:modified xsi:type="dcterms:W3CDTF">2020-09-24T04:19:24Z</dcterms:modified>
</cp:coreProperties>
</file>